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  <p:sldMasterId id="2147484069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0" r:id="rId4"/>
    <p:sldId id="291" r:id="rId5"/>
    <p:sldId id="292" r:id="rId6"/>
    <p:sldId id="257" r:id="rId7"/>
    <p:sldId id="259" r:id="rId8"/>
    <p:sldId id="262" r:id="rId9"/>
    <p:sldId id="263" r:id="rId10"/>
    <p:sldId id="273" r:id="rId11"/>
    <p:sldId id="275" r:id="rId12"/>
    <p:sldId id="276" r:id="rId13"/>
    <p:sldId id="287" r:id="rId14"/>
    <p:sldId id="277" r:id="rId15"/>
    <p:sldId id="278" r:id="rId16"/>
    <p:sldId id="270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1" r:id="rId26"/>
    <p:sldId id="272" r:id="rId27"/>
    <p:sldId id="289" r:id="rId28"/>
    <p:sldId id="28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4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A4D1B-6641-43B8-A347-6DB238B923AF}" type="datetimeFigureOut">
              <a:rPr lang="en-US" smtClean="0"/>
              <a:pPr/>
              <a:t>10/21/2008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32AB9-35BC-4446-B870-60CA5FC6D9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7E727-55D9-43C9-BD88-D3C9170BEE87}" type="datetimeFigureOut">
              <a:rPr lang="en-US" smtClean="0"/>
              <a:pPr/>
              <a:t>10/21/2008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FC82-4FEA-40CE-BD18-0E7C7120EC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FC82-4FEA-40CE-BD18-0E7C7120EC1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A1489B30-1C43-4964-85FE-8319EC738527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A15923-BAB8-4AAE-A3DA-AC369A3D3DB2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CBC6CD-7761-43D2-9E42-8B5B7BD10084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ABED61E8-D370-4664-BF55-44A5E9DAFF0F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9DA44A0-100C-4E9C-8E87-03A573156917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B54-75B2-4243-9970-719B1C94B486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7A4D-86B6-463F-A0FA-6DB21EEF83B1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9AE92AB-2D50-4B59-9312-715AF5684E87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F5430C-E5B1-41D9-BCDE-A1B8CAB268DB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D6522-FE61-41BE-B44D-74952B34C60F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14E3-104F-407B-8677-28BDB46D69B2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8BDE7-6135-48ED-A12F-5285D2005098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225D-CF92-4AE9-8CEC-6B68689B820D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1861C03-663F-43C8-840E-BD11C32D5381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856A-D7C3-4203-A5E3-A95CAE8C7979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B9E0CE7-DBEF-4FE0-9374-6D47F7224425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FBA020-946B-4CB4-A8EA-5BFA593A3A5B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29A489-ED9B-48A3-BF9E-D2F2EDFB9980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D5C4EB-83BB-4D92-939E-D57AE11B89BA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5E833D-9636-4EC0-BC25-7E063DDC530C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B42BB5-AE98-485F-8C06-BADA25656A49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936082-83D3-46A9-B46C-E2F7997D639B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1F251E-6F81-411C-B047-DEAFA71A58D1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C727F85-CB11-4356-AAC2-586939104DD7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A0F5B21-8874-479D-AC39-9DEE60DAC74A}" type="datetime1">
              <a:rPr lang="en-US" smtClean="0"/>
              <a:pPr/>
              <a:t>10/21/2008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283B087-B88C-4E65-BD4E-C210FD00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image" Target="../media/image30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30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3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image" Target="../media/image30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yusun@cis.uab.edu" TargetMode="Externa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hyperlink" Target="http://www.cis.uab.edu/yusu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image" Target="../media/image3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28800" y="3352800"/>
            <a:ext cx="7123113" cy="2667000"/>
          </a:xfrm>
        </p:spPr>
        <p:txBody>
          <a:bodyPr>
            <a:normAutofit lnSpcReduction="10000"/>
          </a:bodyPr>
          <a:lstStyle/>
          <a:p>
            <a:pPr algn="r"/>
            <a:r>
              <a:rPr lang="en-US" u="sng" dirty="0" smtClean="0"/>
              <a:t>Yu Sun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Zekai</a:t>
            </a:r>
            <a:r>
              <a:rPr lang="en-US" dirty="0" smtClean="0"/>
              <a:t> Demirezen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Marjan</a:t>
            </a:r>
            <a:r>
              <a:rPr lang="en-US" dirty="0" smtClean="0"/>
              <a:t> Mernik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</a:p>
          <a:p>
            <a:pPr algn="r"/>
            <a:r>
              <a:rPr lang="en-US" dirty="0" smtClean="0"/>
              <a:t>Jeff Gray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Barret</a:t>
            </a:r>
            <a:r>
              <a:rPr lang="en-US" dirty="0" smtClean="0"/>
              <a:t> Bryant</a:t>
            </a:r>
            <a:r>
              <a:rPr lang="en-US" baseline="30000" dirty="0" smtClean="0"/>
              <a:t>1</a:t>
            </a:r>
          </a:p>
          <a:p>
            <a:pPr algn="r"/>
            <a:endParaRPr lang="en-US" baseline="30000" dirty="0" smtClean="0"/>
          </a:p>
          <a:p>
            <a:pPr algn="r"/>
            <a:r>
              <a:rPr lang="en-US" sz="1500" baseline="30000" dirty="0" smtClean="0"/>
              <a:t>1</a:t>
            </a:r>
            <a:r>
              <a:rPr lang="en-US" sz="1500" dirty="0" smtClean="0"/>
              <a:t> Department of Computer and Information Sciences, University of Alabama at Birmingham</a:t>
            </a:r>
          </a:p>
          <a:p>
            <a:pPr algn="r"/>
            <a:r>
              <a:rPr lang="en-US" sz="1500" dirty="0" smtClean="0"/>
              <a:t>{yusun, </a:t>
            </a:r>
            <a:r>
              <a:rPr lang="en-US" sz="1500" dirty="0" err="1" smtClean="0"/>
              <a:t>zekzek</a:t>
            </a:r>
            <a:r>
              <a:rPr lang="en-US" sz="1500" dirty="0" smtClean="0"/>
              <a:t>, gray, </a:t>
            </a:r>
            <a:r>
              <a:rPr lang="en-US" sz="1500" dirty="0" err="1" smtClean="0"/>
              <a:t>bryant</a:t>
            </a:r>
            <a:r>
              <a:rPr lang="en-US" sz="1500" dirty="0" smtClean="0"/>
              <a:t>}@</a:t>
            </a:r>
            <a:r>
              <a:rPr lang="en-US" sz="1500" dirty="0" err="1" smtClean="0"/>
              <a:t>cis.uab.edu</a:t>
            </a:r>
            <a:endParaRPr lang="en-US" sz="1500" dirty="0" smtClean="0"/>
          </a:p>
          <a:p>
            <a:pPr algn="r"/>
            <a:r>
              <a:rPr lang="en-US" sz="1500" baseline="30000" dirty="0" smtClean="0"/>
              <a:t>2</a:t>
            </a:r>
            <a:r>
              <a:rPr lang="en-US" sz="1500" dirty="0" smtClean="0"/>
              <a:t> University of Maribor, Slovenia</a:t>
            </a:r>
          </a:p>
          <a:p>
            <a:pPr algn="r"/>
            <a:r>
              <a:rPr lang="en-US" sz="1500" dirty="0" smtClean="0"/>
              <a:t>marjan.mernik@uni-mb.si</a:t>
            </a:r>
          </a:p>
          <a:p>
            <a:pPr algn="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6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Is My DSL a Modeling </a:t>
            </a:r>
            <a:br>
              <a:rPr lang="en-US" sz="36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36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 Programming Language</a:t>
            </a:r>
            <a:r>
              <a:rPr lang="en-US" sz="36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?</a:t>
            </a:r>
            <a:endParaRPr lang="en-US" sz="3600" b="1" dirty="0">
              <a:ln w="1905"/>
              <a:solidFill>
                <a:schemeClr val="accent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30830" y="60356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  <p:graphicFrame>
        <p:nvGraphicFramePr>
          <p:cNvPr id="27649" name="Object 14"/>
          <p:cNvGraphicFramePr>
            <a:graphicFrameLocks noChangeAspect="1"/>
          </p:cNvGraphicFramePr>
          <p:nvPr/>
        </p:nvGraphicFramePr>
        <p:xfrm>
          <a:off x="0" y="0"/>
          <a:ext cx="6985000" cy="838200"/>
        </p:xfrm>
        <a:graphic>
          <a:graphicData uri="http://schemas.openxmlformats.org/presentationml/2006/ole">
            <p:oleObj spid="_x0000_s27649" name="Bitmap Image" r:id="rId4" imgW="7144747" imgH="857143" progId="PBrush">
              <p:embed/>
            </p:oleObj>
          </a:graphicData>
        </a:graphic>
      </p:graphicFrame>
      <p:pic>
        <p:nvPicPr>
          <p:cNvPr id="7" name="Picture 12" descr="7KB NSF logo in color, .gif forma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5908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26" descr="Softc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937593"/>
            <a:ext cx="3429000" cy="192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3849469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work funded in part by NSF CAREER award CCF-0643725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C3. Language </a:t>
            </a:r>
            <a:r>
              <a:rPr lang="en-US" dirty="0" err="1" smtClean="0"/>
              <a:t>Executability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2275582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4790182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95600" y="27432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95600" y="5247382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4088682"/>
            <a:ext cx="25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NON-executable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971800" y="25908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883347"/>
            <a:ext cx="2667000" cy="220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04800" y="1502347"/>
            <a:ext cx="178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Executable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474147"/>
            <a:ext cx="2566988" cy="238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495800"/>
            <a:ext cx="2579812" cy="2057400"/>
          </a:xfrm>
          <a:prstGeom prst="rect">
            <a:avLst/>
          </a:prstGeom>
          <a:noFill/>
        </p:spPr>
      </p:pic>
      <p:sp>
        <p:nvSpPr>
          <p:cNvPr id="19" name="Rounded Rectangular Callout 18"/>
          <p:cNvSpPr/>
          <p:nvPr/>
        </p:nvSpPr>
        <p:spPr>
          <a:xfrm>
            <a:off x="6096000" y="1676400"/>
            <a:ext cx="2895600" cy="2514600"/>
          </a:xfrm>
          <a:prstGeom prst="wedgeRoundRectCallout">
            <a:avLst>
              <a:gd name="adj1" fmla="val 27167"/>
              <a:gd name="adj2" fmla="val 6977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With a </a:t>
            </a:r>
            <a:r>
              <a:rPr lang="en-US" b="1" dirty="0" smtClean="0">
                <a:solidFill>
                  <a:srgbClr val="00B0F0"/>
                </a:solidFill>
              </a:rPr>
              <a:t>model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interpreter or model compiler</a:t>
            </a:r>
            <a:r>
              <a:rPr lang="en-US" dirty="0" smtClean="0">
                <a:solidFill>
                  <a:srgbClr val="FF0000"/>
                </a:solidFill>
              </a:rPr>
              <a:t>, a modeling language can be </a:t>
            </a:r>
            <a:r>
              <a:rPr lang="en-US" b="1" dirty="0" smtClean="0">
                <a:solidFill>
                  <a:srgbClr val="00B0F0"/>
                </a:solidFill>
              </a:rPr>
              <a:t>executed</a:t>
            </a:r>
            <a:r>
              <a:rPr lang="en-US" dirty="0" smtClean="0">
                <a:solidFill>
                  <a:srgbClr val="FF0000"/>
                </a:solidFill>
              </a:rPr>
              <a:t> as well.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 frequent goal of </a:t>
            </a:r>
            <a:r>
              <a:rPr lang="en-US" b="1" dirty="0" smtClean="0">
                <a:solidFill>
                  <a:srgbClr val="00B0F0"/>
                </a:solidFill>
              </a:rPr>
              <a:t>MDE</a:t>
            </a:r>
            <a:r>
              <a:rPr lang="en-US" dirty="0" smtClean="0">
                <a:solidFill>
                  <a:srgbClr val="FF0000"/>
                </a:solidFill>
              </a:rPr>
              <a:t> is to enable code generation from models, and execute models directly.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096000" y="1676400"/>
            <a:ext cx="2895600" cy="2514600"/>
          </a:xfrm>
          <a:prstGeom prst="wedgeRoundRectCallout">
            <a:avLst>
              <a:gd name="adj1" fmla="val 27167"/>
              <a:gd name="adj2" fmla="val 6977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B0F0"/>
                </a:solidFill>
              </a:rPr>
              <a:t>Defining </a:t>
            </a:r>
            <a:r>
              <a:rPr lang="en-US" b="1" dirty="0" err="1" smtClean="0">
                <a:solidFill>
                  <a:srgbClr val="00B0F0"/>
                </a:solidFill>
              </a:rPr>
              <a:t>executability</a:t>
            </a:r>
            <a:r>
              <a:rPr lang="en-US" b="1" dirty="0" smtClean="0">
                <a:solidFill>
                  <a:srgbClr val="00B0F0"/>
                </a:solidFill>
              </a:rPr>
              <a:t> is not easy</a:t>
            </a:r>
            <a:r>
              <a:rPr lang="en-US" dirty="0" smtClean="0">
                <a:solidFill>
                  <a:srgbClr val="00B0F0"/>
                </a:solidFill>
              </a:rPr>
              <a:t>. </a:t>
            </a:r>
            <a:r>
              <a:rPr lang="en-US" dirty="0" smtClean="0">
                <a:solidFill>
                  <a:srgbClr val="FF0000"/>
                </a:solidFill>
              </a:rPr>
              <a:t>For instance, some may consider </a:t>
            </a:r>
            <a:r>
              <a:rPr lang="en-US" b="1" dirty="0" smtClean="0">
                <a:solidFill>
                  <a:srgbClr val="00B0F0"/>
                </a:solidFill>
              </a:rPr>
              <a:t>EBNF</a:t>
            </a:r>
            <a:r>
              <a:rPr lang="en-US" dirty="0" smtClean="0">
                <a:solidFill>
                  <a:srgbClr val="FF0000"/>
                </a:solidFill>
              </a:rPr>
              <a:t> as executable when applied in a parser generator.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C4. Level of Abstraction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2275582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95600" y="26670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95600" y="54102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152400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High Level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971800" y="25146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2971800" y="52578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224" y="6396335"/>
            <a:ext cx="160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Low Level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2362200" cy="214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572000"/>
            <a:ext cx="26193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Up Arrow 15"/>
          <p:cNvSpPr/>
          <p:nvPr/>
        </p:nvSpPr>
        <p:spPr>
          <a:xfrm>
            <a:off x="1143000" y="4114800"/>
            <a:ext cx="228600" cy="381000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95400" y="4191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Conform To</a:t>
            </a:r>
            <a:endParaRPr lang="en-US" sz="1400" dirty="0"/>
          </a:p>
        </p:txBody>
      </p:sp>
      <p:pic>
        <p:nvPicPr>
          <p:cNvPr id="20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572000"/>
            <a:ext cx="2579812" cy="2057400"/>
          </a:xfrm>
          <a:prstGeom prst="rect">
            <a:avLst/>
          </a:prstGeom>
          <a:noFill/>
        </p:spPr>
      </p:pic>
      <p:sp>
        <p:nvSpPr>
          <p:cNvPr id="21" name="Rounded Rectangular Callout 20"/>
          <p:cNvSpPr/>
          <p:nvPr/>
        </p:nvSpPr>
        <p:spPr>
          <a:xfrm>
            <a:off x="6096000" y="1981200"/>
            <a:ext cx="2819400" cy="2514600"/>
          </a:xfrm>
          <a:prstGeom prst="wedgeRoundRectCallout">
            <a:avLst>
              <a:gd name="adj1" fmla="val 27483"/>
              <a:gd name="adj2" fmla="val 6504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Many domain-specific languages </a:t>
            </a:r>
            <a:r>
              <a:rPr lang="en-US" b="1" dirty="0" smtClean="0">
                <a:solidFill>
                  <a:srgbClr val="00B0F0"/>
                </a:solidFill>
              </a:rPr>
              <a:t>raise the abstraction level</a:t>
            </a:r>
            <a:r>
              <a:rPr lang="en-US" dirty="0" smtClean="0">
                <a:solidFill>
                  <a:srgbClr val="FF0000"/>
                </a:solidFill>
              </a:rPr>
              <a:t>, but may be a programming language.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Sometimes, abstraction level is </a:t>
            </a:r>
            <a:r>
              <a:rPr lang="en-US" b="1" dirty="0" smtClean="0">
                <a:solidFill>
                  <a:srgbClr val="00B0F0"/>
                </a:solidFill>
              </a:rPr>
              <a:t>difficult to measure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C5. Fundamental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6448" y="1905000"/>
            <a:ext cx="8153400" cy="4495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2199382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724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19400" y="26670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19400" y="51816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4191000"/>
            <a:ext cx="3637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Entities, connections …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895600" y="25146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2895600" y="50292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572000"/>
            <a:ext cx="245512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981200"/>
            <a:ext cx="1996106" cy="220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30213" y="1600200"/>
            <a:ext cx="4212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Values, Storage, Bindings …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6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495800"/>
            <a:ext cx="2579812" cy="2057400"/>
          </a:xfrm>
          <a:prstGeom prst="rect">
            <a:avLst/>
          </a:prstGeom>
          <a:noFill/>
        </p:spPr>
      </p:pic>
      <p:sp>
        <p:nvSpPr>
          <p:cNvPr id="19" name="Rounded Rectangular Callout 18"/>
          <p:cNvSpPr/>
          <p:nvPr/>
        </p:nvSpPr>
        <p:spPr>
          <a:xfrm>
            <a:off x="6096000" y="2209800"/>
            <a:ext cx="2971800" cy="1981200"/>
          </a:xfrm>
          <a:prstGeom prst="wedgeRoundRectCallout">
            <a:avLst>
              <a:gd name="adj1" fmla="val 33321"/>
              <a:gd name="adj2" fmla="val 875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B0F0"/>
                </a:solidFill>
              </a:rPr>
              <a:t>Bindings</a:t>
            </a:r>
            <a:r>
              <a:rPr lang="en-US" dirty="0" smtClean="0">
                <a:solidFill>
                  <a:srgbClr val="FF0000"/>
                </a:solidFill>
              </a:rPr>
              <a:t> can also be used in modeling languages.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Visual programming languages can also apply </a:t>
            </a:r>
            <a:r>
              <a:rPr lang="en-US" b="1" dirty="0" smtClean="0">
                <a:solidFill>
                  <a:srgbClr val="00B0F0"/>
                </a:solidFill>
              </a:rPr>
              <a:t>entities, connections.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C6. Development Phase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5856982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137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95600" y="18288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95600" y="6237982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1519535"/>
            <a:ext cx="2711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Analysis &amp; design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971800" y="16764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2971800" y="6085582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856" y="4114800"/>
            <a:ext cx="2536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implementation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905000"/>
            <a:ext cx="2526489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610100"/>
            <a:ext cx="2514600" cy="221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199" y="2895600"/>
            <a:ext cx="3528146" cy="271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Straight Arrow Connector 20"/>
          <p:cNvCxnSpPr/>
          <p:nvPr/>
        </p:nvCxnSpPr>
        <p:spPr>
          <a:xfrm rot="10800000" flipV="1">
            <a:off x="3581400" y="2514600"/>
            <a:ext cx="533400" cy="381000"/>
          </a:xfrm>
          <a:prstGeom prst="straightConnector1">
            <a:avLst/>
          </a:prstGeom>
          <a:ln w="349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3656806" y="2971800"/>
            <a:ext cx="915194" cy="794"/>
          </a:xfrm>
          <a:prstGeom prst="straightConnector1">
            <a:avLst/>
          </a:prstGeom>
          <a:ln w="349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3696494" y="5219700"/>
            <a:ext cx="1294606" cy="794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V="1">
            <a:off x="3162300" y="4686300"/>
            <a:ext cx="1752600" cy="609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6200000" flipH="1">
            <a:off x="3733800" y="2895600"/>
            <a:ext cx="1447800" cy="685800"/>
          </a:xfrm>
          <a:prstGeom prst="straightConnector1">
            <a:avLst/>
          </a:prstGeom>
          <a:ln w="349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V="1">
            <a:off x="2552700" y="4076700"/>
            <a:ext cx="2362200" cy="1219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8400" y="4495800"/>
            <a:ext cx="2579812" cy="2057400"/>
          </a:xfrm>
          <a:prstGeom prst="rect">
            <a:avLst/>
          </a:prstGeom>
          <a:noFill/>
        </p:spPr>
      </p:pic>
      <p:sp>
        <p:nvSpPr>
          <p:cNvPr id="23" name="Rounded Rectangular Callout 22"/>
          <p:cNvSpPr/>
          <p:nvPr/>
        </p:nvSpPr>
        <p:spPr>
          <a:xfrm>
            <a:off x="6096000" y="1600200"/>
            <a:ext cx="2819400" cy="2819400"/>
          </a:xfrm>
          <a:prstGeom prst="wedgeRoundRectCallout">
            <a:avLst>
              <a:gd name="adj1" fmla="val 27483"/>
              <a:gd name="adj2" fmla="val 6263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By raising the level of abstraction, domain-specific languages </a:t>
            </a:r>
            <a:r>
              <a:rPr lang="en-US" dirty="0" smtClean="0">
                <a:solidFill>
                  <a:srgbClr val="FF0000"/>
                </a:solidFill>
              </a:rPr>
              <a:t>tend </a:t>
            </a:r>
            <a:r>
              <a:rPr lang="en-US" dirty="0" smtClean="0">
                <a:solidFill>
                  <a:srgbClr val="FF0000"/>
                </a:solidFill>
              </a:rPr>
              <a:t>to be </a:t>
            </a:r>
            <a:r>
              <a:rPr lang="en-US" b="1" dirty="0" smtClean="0">
                <a:solidFill>
                  <a:srgbClr val="00B0F0"/>
                </a:solidFill>
              </a:rPr>
              <a:t>closer to design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With executable models, a modeling language can </a:t>
            </a:r>
            <a:r>
              <a:rPr lang="en-US" b="1" dirty="0" smtClean="0">
                <a:solidFill>
                  <a:srgbClr val="00B0F0"/>
                </a:solidFill>
              </a:rPr>
              <a:t>play the role of implementation</a:t>
            </a:r>
            <a:r>
              <a:rPr lang="en-US" dirty="0" smtClean="0">
                <a:solidFill>
                  <a:srgbClr val="FF0000"/>
                </a:solidFill>
              </a:rPr>
              <a:t> as well.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6096000" y="1600200"/>
            <a:ext cx="2895600" cy="2819400"/>
          </a:xfrm>
          <a:prstGeom prst="wedgeRoundRectCallout">
            <a:avLst>
              <a:gd name="adj1" fmla="val 36378"/>
              <a:gd name="adj2" fmla="val 6903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In some cases, languages can be used for </a:t>
            </a:r>
            <a:r>
              <a:rPr lang="en-US" b="1" dirty="0">
                <a:solidFill>
                  <a:srgbClr val="00B0F0"/>
                </a:solidFill>
              </a:rPr>
              <a:t>diverse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purposes</a:t>
            </a:r>
            <a:r>
              <a:rPr lang="en-US" dirty="0">
                <a:solidFill>
                  <a:srgbClr val="FF0000"/>
                </a:solidFill>
              </a:rPr>
              <a:t>. For example, </a:t>
            </a:r>
            <a:r>
              <a:rPr lang="en-US" dirty="0" smtClean="0">
                <a:solidFill>
                  <a:srgbClr val="FF0000"/>
                </a:solidFill>
              </a:rPr>
              <a:t>a programming </a:t>
            </a:r>
            <a:r>
              <a:rPr lang="en-US" dirty="0" smtClean="0">
                <a:solidFill>
                  <a:srgbClr val="FF0000"/>
                </a:solidFill>
              </a:rPr>
              <a:t>language </a:t>
            </a:r>
            <a:r>
              <a:rPr lang="en-US" dirty="0">
                <a:solidFill>
                  <a:srgbClr val="FF0000"/>
                </a:solidFill>
              </a:rPr>
              <a:t>can be used for modeling </a:t>
            </a:r>
            <a:r>
              <a:rPr lang="en-US" dirty="0" smtClean="0">
                <a:solidFill>
                  <a:srgbClr val="FF0000"/>
                </a:solidFill>
              </a:rPr>
              <a:t>purposes.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C7. Multiple Views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4866382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2123182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71800" y="25908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971800" y="5247382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6083" y="1519535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Multiple views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3048000" y="5094982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593" y="4262735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Single view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648200"/>
            <a:ext cx="25146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4572000"/>
            <a:ext cx="2579812" cy="2057400"/>
          </a:xfrm>
          <a:prstGeom prst="rect">
            <a:avLst/>
          </a:prstGeom>
          <a:noFill/>
        </p:spPr>
      </p:pic>
      <p:sp>
        <p:nvSpPr>
          <p:cNvPr id="19" name="Rounded Rectangular Callout 18"/>
          <p:cNvSpPr/>
          <p:nvPr/>
        </p:nvSpPr>
        <p:spPr>
          <a:xfrm>
            <a:off x="6019800" y="3124200"/>
            <a:ext cx="2971800" cy="1143000"/>
          </a:xfrm>
          <a:prstGeom prst="wedgeRoundRectCallout">
            <a:avLst>
              <a:gd name="adj1" fmla="val 33321"/>
              <a:gd name="adj2" fmla="val 875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Some domains may be narrow enough that just </a:t>
            </a:r>
            <a:r>
              <a:rPr lang="en-US" b="1" dirty="0" smtClean="0">
                <a:solidFill>
                  <a:srgbClr val="00B0F0"/>
                </a:solidFill>
              </a:rPr>
              <a:t>one view is sufficient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pic>
        <p:nvPicPr>
          <p:cNvPr id="60418" name="Picture 2" descr="http://upload.wikimedia.org/wikipedia/commons/a/a8/UML_Diagramme_Deploiement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1981200"/>
            <a:ext cx="1295400" cy="2057400"/>
          </a:xfrm>
          <a:prstGeom prst="rect">
            <a:avLst/>
          </a:prstGeom>
          <a:noFill/>
        </p:spPr>
      </p:pic>
      <p:pic>
        <p:nvPicPr>
          <p:cNvPr id="60420" name="Picture 4" descr="http://upload.wikimedia.org/wikipedia/commons/f/fe/Activity_Diagram_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1981200"/>
            <a:ext cx="1538237" cy="204662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How to use these criteria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single criterion can be used to make the decision.</a:t>
            </a:r>
          </a:p>
          <a:p>
            <a:r>
              <a:rPr lang="en-US" dirty="0" smtClean="0"/>
              <a:t>Applying them together to make a comprehensive analysis is a better way.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have selected a few DSLs and applied these criteria to determine if a language is a programming language or modeling language.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7317" y="6553200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KM3 – Kernel Meta </a:t>
            </a:r>
            <a:r>
              <a:rPr lang="en-US" dirty="0" err="1" smtClean="0"/>
              <a:t>Meta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A DSL to define </a:t>
            </a:r>
            <a:r>
              <a:rPr lang="en-US" dirty="0" err="1" smtClean="0"/>
              <a:t>metamodels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33600"/>
            <a:ext cx="50768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514600"/>
            <a:ext cx="28860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4800600" y="3810000"/>
            <a:ext cx="914400" cy="3048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0600" y="358140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Define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914400"/>
          <a:ext cx="8229600" cy="4587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Concrete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Notation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Definition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</a:t>
                      </a:r>
                      <a:r>
                        <a:rPr lang="en-US" sz="1600" dirty="0" err="1" smtClean="0">
                          <a:latin typeface="Arial" pitchFamily="34" charset="0"/>
                          <a:cs typeface="Arial" pitchFamily="34" charset="0"/>
                        </a:rPr>
                        <a:t>Executability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Level of Abstraction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Fundamental Concepts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Development Phase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Multiple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Views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Conclusion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33600" y="1383268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Textual =&gt; </a:t>
            </a:r>
            <a:r>
              <a:rPr lang="en-US" dirty="0" smtClean="0">
                <a:solidFill>
                  <a:srgbClr val="0070C0"/>
                </a:solidFill>
              </a:rPr>
              <a:t>P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400" y="1828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EBNF, operational semantics =&gt; </a:t>
            </a:r>
            <a:r>
              <a:rPr lang="en-US" dirty="0" smtClean="0">
                <a:solidFill>
                  <a:srgbClr val="0070C0"/>
                </a:solidFill>
              </a:rPr>
              <a:t>P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600" y="2438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Not executable =&gt; </a:t>
            </a:r>
            <a:r>
              <a:rPr lang="en-US" dirty="0" smtClean="0">
                <a:solidFill>
                  <a:srgbClr val="7030A0"/>
                </a:solidFill>
              </a:rPr>
              <a:t>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5800" y="304800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High =&gt; </a:t>
            </a:r>
            <a:r>
              <a:rPr lang="en-US" dirty="0" smtClean="0">
                <a:solidFill>
                  <a:srgbClr val="7030A0"/>
                </a:solidFill>
              </a:rPr>
              <a:t>M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5814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Entities, connection =&gt; </a:t>
            </a:r>
            <a:r>
              <a:rPr lang="en-US" dirty="0" smtClean="0">
                <a:solidFill>
                  <a:srgbClr val="7030A0"/>
                </a:solidFill>
              </a:rPr>
              <a:t>M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600" y="41148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Requirement / design =&gt; </a:t>
            </a:r>
            <a:r>
              <a:rPr lang="en-US" dirty="0" smtClean="0">
                <a:solidFill>
                  <a:srgbClr val="7030A0"/>
                </a:solidFill>
              </a:rPr>
              <a:t>M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3600" y="48006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No =&gt; 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51816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Modeling</a:t>
            </a:r>
            <a:endParaRPr lang="en-US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– Structured Query Language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Provides retrieval and management of data facilities in relational database management systems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199" y="4343400"/>
            <a:ext cx="3124201" cy="792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199" y="3200400"/>
            <a:ext cx="5120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199" y="5334001"/>
            <a:ext cx="381837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4876800"/>
            <a:ext cx="2618234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1143000"/>
          <a:ext cx="8229600" cy="4587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Concrete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Notation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Definition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operational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formal 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</a:t>
                      </a:r>
                      <a:r>
                        <a:rPr lang="en-US" sz="1600" dirty="0" err="1" smtClean="0">
                          <a:latin typeface="Arial" pitchFamily="34" charset="0"/>
                          <a:cs typeface="Arial" pitchFamily="34" charset="0"/>
                        </a:rPr>
                        <a:t>Executability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Not executable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Level of Abstraction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/ medium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Fundamental Concepts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Values, storage, bindings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Development Phase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Requirement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/ design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Multiple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Views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Conclusion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7030A0"/>
                          </a:solidFill>
                        </a:rPr>
                        <a:t>Modeling</a:t>
                      </a:r>
                      <a:endParaRPr lang="en-US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0070C0"/>
                          </a:solidFill>
                        </a:rPr>
                        <a:t>Programming</a:t>
                      </a:r>
                      <a:endParaRPr 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2" y="609600"/>
            <a:ext cx="2286000" cy="152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609600"/>
            <a:ext cx="2286000" cy="1552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799" y="2666989"/>
            <a:ext cx="2404695" cy="1600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724400"/>
            <a:ext cx="2209800" cy="1780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4724400"/>
            <a:ext cx="2286000" cy="171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00800" y="2590800"/>
            <a:ext cx="2286000" cy="171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43200" y="2590800"/>
            <a:ext cx="3352800" cy="1752600"/>
          </a:xfrm>
          <a:prstGeom prst="rect">
            <a:avLst/>
          </a:prstGeom>
        </p:spPr>
        <p:txBody>
          <a:bodyPr vert="horz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Domain-specific</a:t>
            </a:r>
            <a:r>
              <a:rPr kumimoji="0" lang="en-US" sz="4400" b="1" i="0" u="none" strike="noStrike" kern="1200" normalizeH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languages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are</a:t>
            </a:r>
            <a:r>
              <a:rPr kumimoji="0" lang="en-US" sz="4400" b="1" i="0" u="none" strike="noStrike" kern="120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increasingly POPULAR</a:t>
            </a:r>
            <a:endParaRPr kumimoji="0" lang="en-US" sz="4400" b="1" i="0" u="none" strike="noStrike" kern="120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62000" y="64928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err="1" smtClean="0"/>
              <a:t>GReAT</a:t>
            </a:r>
            <a:r>
              <a:rPr lang="en-US" sz="3200" dirty="0" smtClean="0"/>
              <a:t> - Graph Rewriting and Transformation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metamodel</a:t>
            </a:r>
            <a:r>
              <a:rPr lang="en-US" dirty="0" smtClean="0"/>
              <a:t> </a:t>
            </a:r>
            <a:r>
              <a:rPr lang="en-US" dirty="0" smtClean="0"/>
              <a:t>based model transformation language</a:t>
            </a:r>
            <a:endParaRPr lang="en-US" dirty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943600" y="2514600"/>
          <a:ext cx="2535382" cy="3657600"/>
        </p:xfrm>
        <a:graphic>
          <a:graphicData uri="http://schemas.openxmlformats.org/presentationml/2006/ole">
            <p:oleObj spid="_x0000_s11266" r:id="rId3" imgW="4304762" imgH="6211167" progId="PBrush">
              <p:embed/>
            </p:oleObj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762000" y="2913062"/>
          <a:ext cx="4953000" cy="3259138"/>
        </p:xfrm>
        <a:graphic>
          <a:graphicData uri="http://schemas.openxmlformats.org/presentationml/2006/ole">
            <p:oleObj spid="_x0000_s11268" r:id="rId4" imgW="7342857" imgH="4828571" progId="PBrush">
              <p:embed/>
            </p:oleObj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1143000"/>
          <a:ext cx="8229600" cy="4587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Concrete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Notation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Graphical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Definition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operational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formal 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rgbClr val="7030A0"/>
                          </a:solidFill>
                        </a:rPr>
                        <a:t>Metamodel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Language </a:t>
                      </a:r>
                      <a:r>
                        <a:rPr lang="en-US" sz="1600" dirty="0" err="1" smtClean="0">
                          <a:latin typeface="Arial" pitchFamily="34" charset="0"/>
                          <a:cs typeface="Arial" pitchFamily="34" charset="0"/>
                        </a:rPr>
                        <a:t>Executability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Not executable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Level of Abstraction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/ medium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Fundamental Concepts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Values, storage, bindings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Development Phase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Requirement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/ design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 P / M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Multiple</a:t>
                      </a:r>
                      <a:r>
                        <a:rPr lang="en-US" sz="1600" baseline="0" dirty="0" smtClean="0">
                          <a:latin typeface="Arial" pitchFamily="34" charset="0"/>
                          <a:cs typeface="Arial" pitchFamily="34" charset="0"/>
                        </a:rPr>
                        <a:t> Views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itchFamily="34" charset="0"/>
                          <a:cs typeface="Arial" pitchFamily="34" charset="0"/>
                        </a:rPr>
                        <a:t>Conclusion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7030A0"/>
                          </a:solidFill>
                        </a:rPr>
                        <a:t>Modeling</a:t>
                      </a:r>
                      <a:endParaRPr lang="en-US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70C0"/>
                          </a:solidFill>
                        </a:rPr>
                        <a:t>Programming</a:t>
                      </a:r>
                      <a:endParaRPr 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7030A0"/>
                          </a:solidFill>
                        </a:rPr>
                        <a:t>Modeling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/>
              <a:t>OpenMusic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 object-oriented visual programming language for musical composition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4848" y="2771775"/>
            <a:ext cx="4078152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5146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868680"/>
          <a:ext cx="8229600" cy="5074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OpenMusic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Concrete</a:t>
                      </a:r>
                      <a:r>
                        <a:rPr lang="en-US" sz="1600" baseline="0" dirty="0" smtClean="0"/>
                        <a:t> Notation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Textual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Graphical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Graphical =&gt;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Language Definition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operational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BNF, formal semantics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rgbClr val="7030A0"/>
                          </a:solidFill>
                        </a:rPr>
                        <a:t>Metamodel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 , informal semantics=&gt;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rgbClr val="7030A0"/>
                          </a:solidFill>
                        </a:rPr>
                        <a:t>Metamodel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, informal semantics=&gt;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Language </a:t>
                      </a:r>
                      <a:r>
                        <a:rPr lang="en-US" sz="1600" dirty="0" err="1" smtClean="0"/>
                        <a:t>Executability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Not executable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Executable =&gt; 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Level of Abstraction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=&gt;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/ medium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High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Low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Fundamental Concepts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Values, storage, bindings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Entities, connection =&gt;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Development Phase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Requirement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/ design =&gt; 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Implementation =&gt; P</a:t>
                      </a:r>
                    </a:p>
                    <a:p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</a:t>
                      </a:r>
                      <a:r>
                        <a:rPr lang="en-US" sz="1600" baseline="0" dirty="0" smtClean="0"/>
                        <a:t> Views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No =&gt; 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Conclusion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7030A0"/>
                          </a:solidFill>
                        </a:rPr>
                        <a:t>Modeling</a:t>
                      </a:r>
                      <a:endParaRPr lang="en-US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0070C0"/>
                          </a:solidFill>
                        </a:rPr>
                        <a:t>Programming</a:t>
                      </a:r>
                      <a:endParaRPr 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7030A0"/>
                          </a:solidFill>
                        </a:rPr>
                        <a:t>Modeling</a:t>
                      </a:r>
                      <a:endParaRPr lang="en-US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0070C0"/>
                          </a:solidFill>
                        </a:rPr>
                        <a:t>Programming</a:t>
                      </a:r>
                      <a:endParaRPr 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33600" y="1295400"/>
            <a:ext cx="1600200" cy="5334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1905000"/>
            <a:ext cx="1600200" cy="6096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5257800"/>
            <a:ext cx="1600200" cy="304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0" y="3276600"/>
            <a:ext cx="1600200" cy="5334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0200" y="2743200"/>
            <a:ext cx="1600200" cy="4572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0200" y="4495800"/>
            <a:ext cx="1600200" cy="6096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0200" y="5257800"/>
            <a:ext cx="1600200" cy="304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86600" y="1295400"/>
            <a:ext cx="1600200" cy="5334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86600" y="1905000"/>
            <a:ext cx="1600200" cy="762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3886200"/>
            <a:ext cx="1600200" cy="5334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No single criterion can precisely determine the type of the language</a:t>
            </a:r>
          </a:p>
          <a:p>
            <a:pPr lvl="1"/>
            <a:r>
              <a:rPr lang="en-US" dirty="0" smtClean="0"/>
              <a:t>Using multiple criteria to make classification is more effective and accurate</a:t>
            </a:r>
          </a:p>
          <a:p>
            <a:pPr lvl="2"/>
            <a:r>
              <a:rPr lang="en-US" dirty="0" smtClean="0"/>
              <a:t>High level of abstraction, design phase, non-executable =&gt; </a:t>
            </a:r>
            <a:r>
              <a:rPr lang="en-US" dirty="0" smtClean="0"/>
              <a:t>Modeling language</a:t>
            </a:r>
            <a:endParaRPr lang="en-US" dirty="0" smtClean="0"/>
          </a:p>
          <a:p>
            <a:pPr lvl="2"/>
            <a:r>
              <a:rPr lang="en-US" dirty="0" smtClean="0"/>
              <a:t>Implementation phase, executable, the related fundamental concepts =&gt; </a:t>
            </a:r>
            <a:r>
              <a:rPr lang="en-US" dirty="0" smtClean="0"/>
              <a:t>Programming language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If the group to which a particular language belongs is known, some general knowledge about that particular language is immediately available.</a:t>
            </a:r>
          </a:p>
          <a:p>
            <a:pPr lvl="1"/>
            <a:r>
              <a:rPr lang="en-US" dirty="0" smtClean="0"/>
              <a:t>Help to organize existing knowledge about computer languages into hierarchical rankings and improve understanding and communication among researchers.</a:t>
            </a:r>
          </a:p>
          <a:p>
            <a:pPr lvl="1"/>
            <a:r>
              <a:rPr lang="en-US" dirty="0" smtClean="0"/>
              <a:t>Knowing the type and characteristics is important when building a software </a:t>
            </a:r>
            <a:r>
              <a:rPr lang="en-US" smtClean="0"/>
              <a:t>engineering tool.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r>
              <a:rPr lang="en-US" dirty="0" smtClean="0"/>
              <a:t>Comments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4317" y="6172200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19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868487" y="3200400"/>
            <a:ext cx="7123113" cy="2667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 </a:t>
            </a:r>
            <a:r>
              <a:rPr kumimoji="0" lang="en-US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Sun</a:t>
            </a:r>
            <a:endParaRPr kumimoji="0" lang="en-U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yusun@cis.uab.edu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lang="en-US" sz="3200" dirty="0" smtClean="0">
                <a:hlinkClick r:id="rId4"/>
              </a:rPr>
              <a:t>www.cis.uab.edu/yusun</a:t>
            </a:r>
            <a:endParaRPr lang="en-US" sz="3200" dirty="0" smtClean="0"/>
          </a:p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6" descr="Soft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553511"/>
            <a:ext cx="4114800" cy="230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5778" name="Object 14"/>
          <p:cNvGraphicFramePr>
            <a:graphicFrameLocks noChangeAspect="1"/>
          </p:cNvGraphicFramePr>
          <p:nvPr/>
        </p:nvGraphicFramePr>
        <p:xfrm>
          <a:off x="76200" y="76200"/>
          <a:ext cx="8890000" cy="1066800"/>
        </p:xfrm>
        <a:graphic>
          <a:graphicData uri="http://schemas.openxmlformats.org/presentationml/2006/ole">
            <p:oleObj spid="_x0000_s75778" name="Bitmap Image" r:id="rId6" imgW="7144747" imgH="857143" progId="PBrush">
              <p:embed/>
            </p:oleObj>
          </a:graphicData>
        </a:graphic>
      </p:graphicFrame>
      <p:pic>
        <p:nvPicPr>
          <p:cNvPr id="13" name="Picture 12" descr="7KB NSF logo in color, .gif forma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" y="2652356"/>
            <a:ext cx="1371600" cy="13716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52400" y="391102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work funded in part by NSF CAREER award CCF-0643725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/>
          <p:cNvGraphicFramePr>
            <a:graphicFrameLocks/>
          </p:cNvGraphicFramePr>
          <p:nvPr/>
        </p:nvGraphicFramePr>
        <p:xfrm>
          <a:off x="1143000" y="1066800"/>
          <a:ext cx="5638800" cy="4424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/>
                <a:gridCol w="193548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Concrete</a:t>
                      </a:r>
                      <a:r>
                        <a:rPr lang="en-US" sz="1600" baseline="0" dirty="0" smtClean="0"/>
                        <a:t> Notation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Textual ML</a:t>
                      </a:r>
                    </a:p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KM3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Graphical PL</a:t>
                      </a:r>
                    </a:p>
                    <a:p>
                      <a:r>
                        <a:rPr lang="en-US" sz="1600" dirty="0" err="1" smtClean="0">
                          <a:solidFill>
                            <a:srgbClr val="0070C0"/>
                          </a:solidFill>
                        </a:rPr>
                        <a:t>Prograph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Language Definition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BNF ML</a:t>
                      </a:r>
                    </a:p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KM3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rgbClr val="0070C0"/>
                          </a:solidFill>
                        </a:rPr>
                        <a:t>Metamodel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 PL</a:t>
                      </a:r>
                    </a:p>
                    <a:p>
                      <a:r>
                        <a:rPr lang="en-US" sz="1600" dirty="0" err="1" smtClean="0">
                          <a:solidFill>
                            <a:srgbClr val="0070C0"/>
                          </a:solidFill>
                        </a:rPr>
                        <a:t>Prograph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Language </a:t>
                      </a:r>
                      <a:r>
                        <a:rPr lang="en-US" sz="1600" dirty="0" err="1" smtClean="0"/>
                        <a:t>Executability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Executable ML</a:t>
                      </a:r>
                    </a:p>
                    <a:p>
                      <a:r>
                        <a:rPr lang="en-US" sz="1600" dirty="0" err="1" smtClean="0">
                          <a:solidFill>
                            <a:srgbClr val="7030A0"/>
                          </a:solidFill>
                        </a:rPr>
                        <a:t>GReAT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rgbClr val="0070C0"/>
                          </a:solidFill>
                        </a:rPr>
                        <a:t>Unexecutable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 PL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Level of Abstraction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Low level ML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rgbClr val="7030A0"/>
                          </a:solidFill>
                        </a:rPr>
                        <a:t>GReAT</a:t>
                      </a:r>
                      <a:endParaRPr lang="en-US" sz="1600" dirty="0" smtClean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High level PL</a:t>
                      </a:r>
                    </a:p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SQL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Fundamental Concepts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ML with PL concepts</a:t>
                      </a:r>
                    </a:p>
                    <a:p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PL with ML concepts</a:t>
                      </a:r>
                    </a:p>
                    <a:p>
                      <a:r>
                        <a:rPr lang="en-US" sz="1600" dirty="0" err="1" smtClean="0">
                          <a:solidFill>
                            <a:srgbClr val="0070C0"/>
                          </a:solidFill>
                        </a:rPr>
                        <a:t>Prograph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Development Phase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Implementation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ML</a:t>
                      </a:r>
                    </a:p>
                    <a:p>
                      <a:r>
                        <a:rPr lang="en-US" sz="1600" baseline="0" dirty="0" err="1" smtClean="0">
                          <a:solidFill>
                            <a:srgbClr val="7030A0"/>
                          </a:solidFill>
                        </a:rPr>
                        <a:t>GReAT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Early PL</a:t>
                      </a:r>
                    </a:p>
                    <a:p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</a:t>
                      </a:r>
                      <a:r>
                        <a:rPr lang="en-US" sz="1600" baseline="0" dirty="0" smtClean="0"/>
                        <a:t> Views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Single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 ML</a:t>
                      </a:r>
                    </a:p>
                    <a:p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KM3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Multiple PL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4800" y="381000"/>
            <a:ext cx="3480505" cy="3949458"/>
            <a:chOff x="100895" y="1765542"/>
            <a:chExt cx="3480505" cy="3949458"/>
          </a:xfrm>
        </p:grpSpPr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599" y="1765542"/>
              <a:ext cx="3115515" cy="36446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100895" y="5407223"/>
              <a:ext cx="34805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VHSIC hardware description language (VHDL)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2400" y="533400"/>
            <a:ext cx="3429000" cy="2974777"/>
            <a:chOff x="3581400" y="1752600"/>
            <a:chExt cx="3429000" cy="2974777"/>
          </a:xfrm>
        </p:grpSpPr>
        <p:pic>
          <p:nvPicPr>
            <p:cNvPr id="5530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81400" y="1752600"/>
              <a:ext cx="3429000" cy="2667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Rectangle 9"/>
            <p:cNvSpPr/>
            <p:nvPr/>
          </p:nvSpPr>
          <p:spPr>
            <a:xfrm>
              <a:off x="3746880" y="4419600"/>
              <a:ext cx="28825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ATLAS Transformation Language (ATL)</a:t>
              </a:r>
              <a:endParaRPr lang="en-US" sz="1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2819400"/>
            <a:ext cx="4343400" cy="3660577"/>
            <a:chOff x="4572000" y="1981200"/>
            <a:chExt cx="4343400" cy="3660577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72000" y="1981200"/>
              <a:ext cx="4343400" cy="33536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Rectangle 13"/>
            <p:cNvSpPr/>
            <p:nvPr/>
          </p:nvSpPr>
          <p:spPr>
            <a:xfrm>
              <a:off x="4776582" y="5334000"/>
              <a:ext cx="2614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Structured Query Language (SQL)</a:t>
              </a:r>
              <a:endParaRPr lang="en-US" sz="1400" dirty="0"/>
            </a:p>
          </p:txBody>
        </p:sp>
      </p:grp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609600"/>
            <a:ext cx="4664765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2" name="Group 31"/>
          <p:cNvGrpSpPr/>
          <p:nvPr/>
        </p:nvGrpSpPr>
        <p:grpSpPr>
          <a:xfrm>
            <a:off x="4191000" y="2057400"/>
            <a:ext cx="4419600" cy="4026932"/>
            <a:chOff x="4191000" y="2057400"/>
            <a:chExt cx="4419600" cy="402693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191000" y="2057400"/>
              <a:ext cx="4419600" cy="35980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>
              <a:off x="5638800" y="5715000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MetaCase</a:t>
              </a:r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2971800"/>
            <a:ext cx="4964182" cy="3459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Group 19"/>
          <p:cNvGrpSpPr/>
          <p:nvPr/>
        </p:nvGrpSpPr>
        <p:grpSpPr>
          <a:xfrm>
            <a:off x="1676400" y="304800"/>
            <a:ext cx="4419600" cy="4208569"/>
            <a:chOff x="228600" y="3276600"/>
            <a:chExt cx="3624142" cy="3535128"/>
          </a:xfrm>
        </p:grpSpPr>
        <p:pic>
          <p:nvPicPr>
            <p:cNvPr id="55302" name="Picture 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28600" y="3276600"/>
              <a:ext cx="3624142" cy="3314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TextBox 18"/>
            <p:cNvSpPr txBox="1"/>
            <p:nvPr/>
          </p:nvSpPr>
          <p:spPr>
            <a:xfrm>
              <a:off x="1066800" y="6553200"/>
              <a:ext cx="870770" cy="258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Lex</a:t>
              </a:r>
              <a:r>
                <a:rPr lang="en-US" sz="1400" b="1" dirty="0" smtClean="0"/>
                <a:t> &amp; YACC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00600" y="762000"/>
            <a:ext cx="3886200" cy="4267200"/>
            <a:chOff x="5638800" y="2819400"/>
            <a:chExt cx="3028574" cy="366057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638800" y="2819400"/>
              <a:ext cx="3028574" cy="3352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>
              <a:off x="6324600" y="6172200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EBNF</a:t>
              </a:r>
              <a:endParaRPr lang="en-US" sz="1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3400" y="1371600"/>
            <a:ext cx="5105400" cy="4191000"/>
            <a:chOff x="2743200" y="685800"/>
            <a:chExt cx="4200525" cy="3431977"/>
          </a:xfrm>
        </p:grpSpPr>
        <p:pic>
          <p:nvPicPr>
            <p:cNvPr id="55303" name="Picture 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43200" y="685800"/>
              <a:ext cx="4200525" cy="31051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Box 24"/>
            <p:cNvSpPr txBox="1"/>
            <p:nvPr/>
          </p:nvSpPr>
          <p:spPr>
            <a:xfrm>
              <a:off x="3886200" y="381000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dirty="0"/>
            </a:p>
          </p:txBody>
        </p:sp>
      </p:grpSp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094281" y="1219200"/>
            <a:ext cx="1752600" cy="2114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48400" y="1066800"/>
            <a:ext cx="1858719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Explosion 1 29"/>
          <p:cNvSpPr/>
          <p:nvPr/>
        </p:nvSpPr>
        <p:spPr>
          <a:xfrm>
            <a:off x="2362200" y="2057400"/>
            <a:ext cx="4800600" cy="3505200"/>
          </a:xfrm>
          <a:prstGeom prst="irregularSeal1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You can make a case for almost anything to be a DSL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762000" y="6477000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turned out to be </a:t>
            </a:r>
            <a:r>
              <a:rPr lang="en-US" dirty="0" smtClean="0"/>
              <a:t>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When we are unable to be specific about what type of domain-specific language we are using, we are forced to eliminate types of DSLs that are not relevant to the current conversation. This elimination process often </a:t>
            </a:r>
            <a:r>
              <a:rPr lang="en-US" dirty="0" smtClean="0"/>
              <a:t>slows communication with stakeholders.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So, we need to classify DSLs in order to unify our understanding and improve communications.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495800"/>
            <a:ext cx="2763288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676400"/>
            <a:ext cx="3028574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4445866"/>
            <a:ext cx="2047418" cy="218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200400"/>
            <a:ext cx="2152542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Programming or </a:t>
            </a:r>
            <a:r>
              <a:rPr lang="en-US" dirty="0" smtClean="0"/>
              <a:t>Modeling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/>
          <a:stretch>
            <a:fillRect/>
          </a:stretch>
        </p:blipFill>
        <p:spPr bwMode="auto">
          <a:xfrm>
            <a:off x="1641475" y="2190750"/>
            <a:ext cx="6096000" cy="377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0" y="1752600"/>
            <a:ext cx="2646446" cy="2746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200" y="2743200"/>
            <a:ext cx="2755326" cy="2243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81200" y="1645516"/>
            <a:ext cx="3324225" cy="2316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66800" y="4267200"/>
            <a:ext cx="3269974" cy="2350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Cloud Callout 22"/>
          <p:cNvSpPr/>
          <p:nvPr/>
        </p:nvSpPr>
        <p:spPr>
          <a:xfrm>
            <a:off x="2895600" y="1905000"/>
            <a:ext cx="3733800" cy="2974848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to </a:t>
            </a:r>
            <a:r>
              <a:rPr lang="en-US" dirty="0" smtClean="0"/>
              <a:t>differentiate between a  </a:t>
            </a:r>
            <a:r>
              <a:rPr lang="en-US" dirty="0" smtClean="0">
                <a:solidFill>
                  <a:srgbClr val="0070C0"/>
                </a:solidFill>
              </a:rPr>
              <a:t>Programming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7030A0"/>
                </a:solidFill>
              </a:rPr>
              <a:t>Modeling</a:t>
            </a:r>
            <a:r>
              <a:rPr lang="en-US" dirty="0" smtClean="0"/>
              <a:t> Language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7200" y="1905000"/>
            <a:ext cx="1944392" cy="227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9035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“A programming language is a notational system </a:t>
            </a:r>
            <a:r>
              <a:rPr lang="en-US" dirty="0" smtClean="0">
                <a:solidFill>
                  <a:srgbClr val="0070C0"/>
                </a:solidFill>
              </a:rPr>
              <a:t>for describing </a:t>
            </a:r>
            <a:r>
              <a:rPr lang="en-US" dirty="0">
                <a:solidFill>
                  <a:srgbClr val="0070C0"/>
                </a:solidFill>
              </a:rPr>
              <a:t>computation in machine-readable </a:t>
            </a:r>
            <a:r>
              <a:rPr lang="en-US" dirty="0" smtClean="0">
                <a:solidFill>
                  <a:srgbClr val="0070C0"/>
                </a:solidFill>
              </a:rPr>
              <a:t>and human-readable form.” </a:t>
            </a:r>
            <a:r>
              <a:rPr lang="en-US" i="1" dirty="0" smtClean="0">
                <a:solidFill>
                  <a:srgbClr val="0070C0"/>
                </a:solidFill>
              </a:rPr>
              <a:t>- Kenneth C. </a:t>
            </a:r>
            <a:r>
              <a:rPr lang="en-US" i="1" dirty="0" err="1" smtClean="0">
                <a:solidFill>
                  <a:srgbClr val="0070C0"/>
                </a:solidFill>
              </a:rPr>
              <a:t>Louden</a:t>
            </a:r>
            <a:endParaRPr lang="en-US" i="1" dirty="0" smtClean="0">
              <a:solidFill>
                <a:srgbClr val="0070C0"/>
              </a:solidFill>
            </a:endParaRPr>
          </a:p>
          <a:p>
            <a:pPr algn="just"/>
            <a:r>
              <a:rPr lang="en-US" dirty="0" smtClean="0">
                <a:solidFill>
                  <a:srgbClr val="0070C0"/>
                </a:solidFill>
              </a:rPr>
              <a:t>“A programming language is a notation for writing programs.” </a:t>
            </a:r>
            <a:r>
              <a:rPr lang="en-US" i="1" dirty="0" smtClean="0">
                <a:solidFill>
                  <a:srgbClr val="0070C0"/>
                </a:solidFill>
              </a:rPr>
              <a:t>- Ravi </a:t>
            </a:r>
            <a:r>
              <a:rPr lang="en-US" i="1" dirty="0" err="1" smtClean="0">
                <a:solidFill>
                  <a:srgbClr val="0070C0"/>
                </a:solidFill>
              </a:rPr>
              <a:t>Sethi</a:t>
            </a:r>
            <a:endParaRPr lang="en-US" i="1" dirty="0" smtClean="0">
              <a:solidFill>
                <a:srgbClr val="0070C0"/>
              </a:solidFill>
            </a:endParaRPr>
          </a:p>
          <a:p>
            <a:pPr algn="just"/>
            <a:r>
              <a:rPr lang="en-US" dirty="0" smtClean="0">
                <a:solidFill>
                  <a:srgbClr val="7030A0"/>
                </a:solidFill>
              </a:rPr>
              <a:t>“A modeling language is an organized collection of model unit kinds that focus on a particular modeling perspective.” - </a:t>
            </a:r>
            <a:r>
              <a:rPr lang="en-US" i="1" dirty="0" smtClean="0">
                <a:solidFill>
                  <a:srgbClr val="7030A0"/>
                </a:solidFill>
              </a:rPr>
              <a:t>Cesar Gonzalez-Perez</a:t>
            </a:r>
          </a:p>
          <a:p>
            <a:pPr algn="just"/>
            <a:r>
              <a:rPr lang="en-US" i="1" dirty="0" smtClean="0">
                <a:solidFill>
                  <a:srgbClr val="7030A0"/>
                </a:solidFill>
              </a:rPr>
              <a:t>“</a:t>
            </a:r>
            <a:r>
              <a:rPr lang="en-US" dirty="0" smtClean="0">
                <a:solidFill>
                  <a:srgbClr val="7030A0"/>
                </a:solidFill>
              </a:rPr>
              <a:t>A modeling language is any artificial language that can be used to express information or knowledge or  system in a structure that is defined by a consistent set of rules.” - </a:t>
            </a:r>
            <a:r>
              <a:rPr lang="en-US" i="1" dirty="0" smtClean="0">
                <a:solidFill>
                  <a:srgbClr val="7030A0"/>
                </a:solidFill>
              </a:rPr>
              <a:t>Wikipedia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1600200" y="2895600"/>
            <a:ext cx="3733800" cy="137160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Too vague to differentiate between PL and ML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038600"/>
            <a:ext cx="202706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</a:t>
            </a: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Concrete Notation</a:t>
            </a:r>
          </a:p>
          <a:p>
            <a:r>
              <a:rPr lang="en-US" dirty="0" smtClean="0"/>
              <a:t>Language Definition</a:t>
            </a:r>
          </a:p>
          <a:p>
            <a:r>
              <a:rPr lang="en-US" dirty="0" smtClean="0"/>
              <a:t>Language </a:t>
            </a:r>
            <a:r>
              <a:rPr lang="en-US" dirty="0" err="1" smtClean="0"/>
              <a:t>Executability</a:t>
            </a:r>
            <a:endParaRPr lang="en-US" dirty="0" smtClean="0"/>
          </a:p>
          <a:p>
            <a:r>
              <a:rPr lang="en-US" dirty="0" smtClean="0"/>
              <a:t>Level of Abstraction</a:t>
            </a:r>
          </a:p>
          <a:p>
            <a:r>
              <a:rPr lang="en-US" dirty="0" smtClean="0"/>
              <a:t>Fundamental Concepts</a:t>
            </a:r>
          </a:p>
          <a:p>
            <a:r>
              <a:rPr lang="en-US" dirty="0" smtClean="0"/>
              <a:t>Development Phase</a:t>
            </a:r>
          </a:p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DSPD2008 – October 22nd, 2008 - Nashville, TN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C1. Concrete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0248" y="1752600"/>
            <a:ext cx="8153400" cy="4495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2275582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45720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362890"/>
            <a:ext cx="2362200" cy="2190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ight Arrow 10"/>
          <p:cNvSpPr/>
          <p:nvPr/>
        </p:nvSpPr>
        <p:spPr>
          <a:xfrm>
            <a:off x="2743200" y="27432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743200" y="50292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9574" y="40386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Graphical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819400" y="25908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2819400" y="48768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600200"/>
            <a:ext cx="1317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Textual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828800"/>
            <a:ext cx="25146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555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495800"/>
            <a:ext cx="2579812" cy="2057400"/>
          </a:xfrm>
          <a:prstGeom prst="rect">
            <a:avLst/>
          </a:prstGeom>
          <a:noFill/>
        </p:spPr>
      </p:pic>
      <p:sp>
        <p:nvSpPr>
          <p:cNvPr id="23" name="Rounded Rectangular Callout 22"/>
          <p:cNvSpPr/>
          <p:nvPr/>
        </p:nvSpPr>
        <p:spPr>
          <a:xfrm>
            <a:off x="6019800" y="2590800"/>
            <a:ext cx="2971800" cy="1524000"/>
          </a:xfrm>
          <a:prstGeom prst="wedgeRoundRectCallout">
            <a:avLst>
              <a:gd name="adj1" fmla="val 28398"/>
              <a:gd name="adj2" fmla="val 871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A lot of </a:t>
            </a:r>
            <a:r>
              <a:rPr lang="en-US" b="1" dirty="0" smtClean="0">
                <a:solidFill>
                  <a:srgbClr val="00B0F0"/>
                </a:solidFill>
              </a:rPr>
              <a:t>visual</a:t>
            </a:r>
            <a:r>
              <a:rPr lang="en-US" dirty="0" smtClean="0">
                <a:solidFill>
                  <a:srgbClr val="FF0000"/>
                </a:solidFill>
              </a:rPr>
              <a:t> programming languages exist.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Modeling languages can be </a:t>
            </a:r>
            <a:r>
              <a:rPr lang="en-US" b="1" dirty="0" smtClean="0">
                <a:solidFill>
                  <a:srgbClr val="00B0F0"/>
                </a:solidFill>
              </a:rPr>
              <a:t>textual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as well.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827317" y="6569075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C2. Language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6448" y="1905000"/>
            <a:ext cx="8153400" cy="4495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2199382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rogramming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724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odeling</a:t>
            </a:r>
          </a:p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anguage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19400" y="26670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19400" y="5181600"/>
            <a:ext cx="8382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4191000"/>
            <a:ext cx="5180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Metamodel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&amp; Informal Semantics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2895600" y="25146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2895600" y="5029200"/>
            <a:ext cx="533400" cy="533400"/>
          </a:xfrm>
          <a:prstGeom prst="noSmoking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572000"/>
            <a:ext cx="245512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981200"/>
            <a:ext cx="1996106" cy="220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30213" y="1676400"/>
            <a:ext cx="370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CFG &amp; Formal Semantics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" name="Picture 3" descr="C:\Documents and Settings\yusun\Local Settings\Temp\argu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495800"/>
            <a:ext cx="2579812" cy="2057400"/>
          </a:xfrm>
          <a:prstGeom prst="rect">
            <a:avLst/>
          </a:prstGeom>
          <a:noFill/>
        </p:spPr>
      </p:pic>
      <p:sp>
        <p:nvSpPr>
          <p:cNvPr id="21" name="Rounded Rectangular Callout 20"/>
          <p:cNvSpPr/>
          <p:nvPr/>
        </p:nvSpPr>
        <p:spPr>
          <a:xfrm>
            <a:off x="6096000" y="2057400"/>
            <a:ext cx="2895600" cy="1981200"/>
          </a:xfrm>
          <a:prstGeom prst="wedgeRoundRectCallout">
            <a:avLst>
              <a:gd name="adj1" fmla="val 29693"/>
              <a:gd name="adj2" fmla="val 7957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Visual programming languages are </a:t>
            </a:r>
            <a:r>
              <a:rPr lang="en-US" b="1" dirty="0" smtClean="0">
                <a:solidFill>
                  <a:srgbClr val="00B0F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defined by </a:t>
            </a:r>
            <a:r>
              <a:rPr lang="en-US" dirty="0" smtClean="0">
                <a:solidFill>
                  <a:srgbClr val="FF0000"/>
                </a:solidFill>
              </a:rPr>
              <a:t>a CFG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There are modeling languages that are </a:t>
            </a:r>
            <a:r>
              <a:rPr lang="en-US" b="1" dirty="0" smtClean="0">
                <a:solidFill>
                  <a:srgbClr val="00B0F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defined by a </a:t>
            </a:r>
            <a:r>
              <a:rPr lang="en-US" dirty="0" err="1" smtClean="0">
                <a:solidFill>
                  <a:srgbClr val="FF0000"/>
                </a:solidFill>
              </a:rPr>
              <a:t>metamodel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979717" y="6553200"/>
            <a:ext cx="5421083" cy="365125"/>
          </a:xfrm>
        </p:spPr>
        <p:txBody>
          <a:bodyPr/>
          <a:lstStyle/>
          <a:p>
            <a:r>
              <a:rPr lang="en-US" dirty="0" smtClean="0"/>
              <a:t>DSPD2008 – October 22nd, 2008 - Nashville, TN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6|3.8|10.4|29.8|11.7|6.6|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6|17.5|73.2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7|5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4.3|1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53|3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|7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9|35.8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port presentation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Cs793 Course Project</Template>
  <TotalTime>3366</TotalTime>
  <Words>1537</Words>
  <Application>Microsoft Office PowerPoint</Application>
  <PresentationFormat>On-screen Show (4:3)</PresentationFormat>
  <Paragraphs>325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report presentation</vt:lpstr>
      <vt:lpstr>Median</vt:lpstr>
      <vt:lpstr>Bitmap Image</vt:lpstr>
      <vt:lpstr>Paintbrush Picture</vt:lpstr>
      <vt:lpstr>Is My DSL a Modeling  or Programming Language?</vt:lpstr>
      <vt:lpstr>Slide 2</vt:lpstr>
      <vt:lpstr>Slide 3</vt:lpstr>
      <vt:lpstr>This turned out to be a problem</vt:lpstr>
      <vt:lpstr>Programming or Modeling? </vt:lpstr>
      <vt:lpstr>Formal Definitions</vt:lpstr>
      <vt:lpstr>Possible Criteria</vt:lpstr>
      <vt:lpstr>C1. Concrete Notation</vt:lpstr>
      <vt:lpstr>C2. Language Definition</vt:lpstr>
      <vt:lpstr>C3. Language Executability</vt:lpstr>
      <vt:lpstr>C4. Level of Abstraction</vt:lpstr>
      <vt:lpstr>C5. Fundamental Concepts</vt:lpstr>
      <vt:lpstr>C6. Development Phase</vt:lpstr>
      <vt:lpstr>C7. Multiple Views</vt:lpstr>
      <vt:lpstr>How to use these criteria?</vt:lpstr>
      <vt:lpstr>KM3 – Kernel Meta Meta Model</vt:lpstr>
      <vt:lpstr>Slide 17</vt:lpstr>
      <vt:lpstr>SQL – Structured Query Language</vt:lpstr>
      <vt:lpstr>Slide 19</vt:lpstr>
      <vt:lpstr>GReAT - Graph Rewriting and Transformation</vt:lpstr>
      <vt:lpstr>Slide 21</vt:lpstr>
      <vt:lpstr>OpenMusic</vt:lpstr>
      <vt:lpstr>Slide 23</vt:lpstr>
      <vt:lpstr>Conclusion</vt:lpstr>
      <vt:lpstr>Conclusion</vt:lpstr>
      <vt:lpstr>Slide 26</vt:lpstr>
      <vt:lpstr>Slide 27</vt:lpstr>
    </vt:vector>
  </TitlesOfParts>
  <Company>CIS @ UAB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yusun</dc:creator>
  <cp:lastModifiedBy>Qichao Liu</cp:lastModifiedBy>
  <cp:revision>318</cp:revision>
  <dcterms:created xsi:type="dcterms:W3CDTF">2008-10-13T16:39:30Z</dcterms:created>
  <dcterms:modified xsi:type="dcterms:W3CDTF">2008-10-22T06:20:21Z</dcterms:modified>
</cp:coreProperties>
</file>